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Inter" panose="020B0604020202020204" charset="0"/>
      <p:regular r:id="rId14"/>
    </p:embeddedFont>
    <p:embeddedFont>
      <p:font typeface="Inter Bold" panose="020B0604020202020204" charset="0"/>
      <p:regular r:id="rId15"/>
    </p:embeddedFont>
    <p:embeddedFont>
      <p:font typeface="Inter Medium" panose="020B0604020202020204" charset="0"/>
      <p:regular r:id="rId16"/>
    </p:embeddedFont>
    <p:embeddedFont>
      <p:font typeface="Inter Medium Italics" panose="020B0604020202020204" charset="0"/>
      <p:regular r:id="rId17"/>
    </p:embeddedFont>
    <p:embeddedFont>
      <p:font typeface="JetBrains Mono" panose="020B0604020202020204" charset="0"/>
      <p:regular r:id="rId18"/>
    </p:embeddedFont>
    <p:embeddedFont>
      <p:font typeface="Montserrat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D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 descr="image.png"/>
          <p:cNvSpPr/>
          <p:nvPr/>
        </p:nvSpPr>
        <p:spPr>
          <a:xfrm>
            <a:off x="14288" y="28575"/>
            <a:ext cx="18259425" cy="10258425"/>
          </a:xfrm>
          <a:custGeom>
            <a:avLst/>
            <a:gdLst/>
            <a:ahLst/>
            <a:cxnLst/>
            <a:rect l="l" t="t" r="r" b="b"/>
            <a:pathLst>
              <a:path w="18259425" h="10258425">
                <a:moveTo>
                  <a:pt x="0" y="0"/>
                </a:moveTo>
                <a:lnTo>
                  <a:pt x="18259424" y="0"/>
                </a:lnTo>
                <a:lnTo>
                  <a:pt x="18259424" y="10258425"/>
                </a:lnTo>
                <a:lnTo>
                  <a:pt x="0" y="10258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2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 descr="image.png"/>
          <p:cNvSpPr/>
          <p:nvPr/>
        </p:nvSpPr>
        <p:spPr>
          <a:xfrm>
            <a:off x="0" y="28575"/>
            <a:ext cx="18259425" cy="10258425"/>
          </a:xfrm>
          <a:custGeom>
            <a:avLst/>
            <a:gdLst/>
            <a:ahLst/>
            <a:cxnLst/>
            <a:rect l="l" t="t" r="r" b="b"/>
            <a:pathLst>
              <a:path w="18259425" h="10258425">
                <a:moveTo>
                  <a:pt x="0" y="0"/>
                </a:moveTo>
                <a:lnTo>
                  <a:pt x="18259425" y="0"/>
                </a:lnTo>
                <a:lnTo>
                  <a:pt x="18259425" y="10258425"/>
                </a:lnTo>
                <a:lnTo>
                  <a:pt x="0" y="102584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2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417790" y="2611903"/>
            <a:ext cx="17452419" cy="278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51"/>
              </a:lnSpc>
            </a:pPr>
            <a:r>
              <a:rPr lang="en-US" sz="844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TRENDS &amp; IMPACT IN OUR PROFESSION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4288" y="6092366"/>
            <a:ext cx="18288000" cy="870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4199" b="1" dirty="0">
                <a:solidFill>
                  <a:srgbClr val="E2E8F0"/>
                </a:solidFill>
                <a:latin typeface="Inter Bold"/>
                <a:ea typeface="Inter Bold"/>
                <a:cs typeface="Inter Bold"/>
                <a:sym typeface="Inter Bold"/>
              </a:rPr>
              <a:t>Artificial Intelligence &amp; Data Science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07286" y="8650605"/>
            <a:ext cx="8360229" cy="640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9"/>
              </a:lnSpc>
            </a:pPr>
            <a:r>
              <a:rPr lang="en-US" sz="3099" dirty="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Presented By: Abishek S &amp; Muhilan 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871538" y="1628775"/>
            <a:ext cx="16544925" cy="57150"/>
            <a:chOff x="0" y="0"/>
            <a:chExt cx="22059900" cy="76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059900" cy="76200"/>
            </a:xfrm>
            <a:custGeom>
              <a:avLst/>
              <a:gdLst/>
              <a:ahLst/>
              <a:cxnLst/>
              <a:rect l="l" t="t" r="r" b="b"/>
              <a:pathLst>
                <a:path w="22059900" h="76200">
                  <a:moveTo>
                    <a:pt x="0" y="0"/>
                  </a:moveTo>
                  <a:lnTo>
                    <a:pt x="22059900" y="0"/>
                  </a:lnTo>
                  <a:lnTo>
                    <a:pt x="220599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22D3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image.png"/>
          <p:cNvSpPr/>
          <p:nvPr/>
        </p:nvSpPr>
        <p:spPr>
          <a:xfrm>
            <a:off x="8208509" y="4200389"/>
            <a:ext cx="257175" cy="300038"/>
          </a:xfrm>
          <a:custGeom>
            <a:avLst/>
            <a:gdLst/>
            <a:ahLst/>
            <a:cxnLst/>
            <a:rect l="l" t="t" r="r" b="b"/>
            <a:pathLst>
              <a:path w="257175" h="300038">
                <a:moveTo>
                  <a:pt x="0" y="0"/>
                </a:moveTo>
                <a:lnTo>
                  <a:pt x="257175" y="0"/>
                </a:lnTo>
                <a:lnTo>
                  <a:pt x="257175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 descr="image.png"/>
          <p:cNvSpPr/>
          <p:nvPr/>
        </p:nvSpPr>
        <p:spPr>
          <a:xfrm>
            <a:off x="8208509" y="5443402"/>
            <a:ext cx="257175" cy="300038"/>
          </a:xfrm>
          <a:custGeom>
            <a:avLst/>
            <a:gdLst/>
            <a:ahLst/>
            <a:cxnLst/>
            <a:rect l="l" t="t" r="r" b="b"/>
            <a:pathLst>
              <a:path w="257175" h="300038">
                <a:moveTo>
                  <a:pt x="0" y="0"/>
                </a:moveTo>
                <a:lnTo>
                  <a:pt x="257175" y="0"/>
                </a:lnTo>
                <a:lnTo>
                  <a:pt x="257175" y="300037"/>
                </a:lnTo>
                <a:lnTo>
                  <a:pt x="0" y="300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 descr="image.png"/>
          <p:cNvSpPr/>
          <p:nvPr/>
        </p:nvSpPr>
        <p:spPr>
          <a:xfrm>
            <a:off x="8208509" y="6686414"/>
            <a:ext cx="257175" cy="300038"/>
          </a:xfrm>
          <a:custGeom>
            <a:avLst/>
            <a:gdLst/>
            <a:ahLst/>
            <a:cxnLst/>
            <a:rect l="l" t="t" r="r" b="b"/>
            <a:pathLst>
              <a:path w="257175" h="300038">
                <a:moveTo>
                  <a:pt x="0" y="0"/>
                </a:moveTo>
                <a:lnTo>
                  <a:pt x="257175" y="0"/>
                </a:lnTo>
                <a:lnTo>
                  <a:pt x="257175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 descr="image.png"/>
          <p:cNvSpPr/>
          <p:nvPr/>
        </p:nvSpPr>
        <p:spPr>
          <a:xfrm>
            <a:off x="8208509" y="7762739"/>
            <a:ext cx="257175" cy="300038"/>
          </a:xfrm>
          <a:custGeom>
            <a:avLst/>
            <a:gdLst/>
            <a:ahLst/>
            <a:cxnLst/>
            <a:rect l="l" t="t" r="r" b="b"/>
            <a:pathLst>
              <a:path w="257175" h="300038">
                <a:moveTo>
                  <a:pt x="0" y="0"/>
                </a:moveTo>
                <a:lnTo>
                  <a:pt x="257175" y="0"/>
                </a:lnTo>
                <a:lnTo>
                  <a:pt x="257175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871538" y="3481728"/>
            <a:ext cx="6708032" cy="4729162"/>
          </a:xfrm>
          <a:custGeom>
            <a:avLst/>
            <a:gdLst/>
            <a:ahLst/>
            <a:cxnLst/>
            <a:rect l="l" t="t" r="r" b="b"/>
            <a:pathLst>
              <a:path w="6708032" h="4729162">
                <a:moveTo>
                  <a:pt x="0" y="0"/>
                </a:moveTo>
                <a:lnTo>
                  <a:pt x="6708031" y="0"/>
                </a:lnTo>
                <a:lnTo>
                  <a:pt x="6708031" y="4729162"/>
                </a:lnTo>
                <a:lnTo>
                  <a:pt x="0" y="47291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8488204" y="3165497"/>
            <a:ext cx="937123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749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Navigating the Ethical Frontier.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59443" y="4098471"/>
            <a:ext cx="875701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Bias &amp; Fairness:</a:t>
            </a:r>
            <a:r>
              <a:rPr lang="en-US" sz="3299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RLHF to prevent historical prejudice.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59443" y="5341484"/>
            <a:ext cx="875701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Deepfakes:</a:t>
            </a:r>
            <a:r>
              <a:rPr lang="en-US" sz="3299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C2PA Cryptographic watermarking.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59443" y="6584496"/>
            <a:ext cx="875701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Compliance:</a:t>
            </a:r>
            <a:r>
              <a:rPr lang="en-US" sz="3299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EU AI Act (Risk-based auditing).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59443" y="7634628"/>
            <a:ext cx="8757019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Copyright:</a:t>
            </a:r>
            <a:r>
              <a:rPr lang="en-US" sz="3299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Fair use vs training data rights.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1538" y="585788"/>
            <a:ext cx="8424862" cy="876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b="1" dirty="0">
                <a:solidFill>
                  <a:srgbClr val="22D3E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 &amp; Ethics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9872"/>
            <a:ext cx="18288000" cy="10207256"/>
          </a:xfrm>
          <a:custGeom>
            <a:avLst/>
            <a:gdLst/>
            <a:ahLst/>
            <a:cxnLst/>
            <a:rect l="l" t="t" r="r" b="b"/>
            <a:pathLst>
              <a:path w="18288000" h="10207256">
                <a:moveTo>
                  <a:pt x="0" y="0"/>
                </a:moveTo>
                <a:lnTo>
                  <a:pt x="18288000" y="0"/>
                </a:lnTo>
                <a:lnTo>
                  <a:pt x="18288000" y="10207256"/>
                </a:lnTo>
                <a:lnTo>
                  <a:pt x="0" y="10207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002000" y="4914900"/>
            <a:ext cx="914400" cy="1219200"/>
          </a:xfrm>
          <a:custGeom>
            <a:avLst/>
            <a:gdLst/>
            <a:ahLst/>
            <a:cxnLst/>
            <a:rect l="l" t="t" r="r" b="b"/>
            <a:pathLst>
              <a:path w="1130763" h="1578476">
                <a:moveTo>
                  <a:pt x="0" y="0"/>
                </a:moveTo>
                <a:lnTo>
                  <a:pt x="1130763" y="0"/>
                </a:lnTo>
                <a:lnTo>
                  <a:pt x="1130763" y="1578476"/>
                </a:lnTo>
                <a:lnTo>
                  <a:pt x="0" y="1578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434589">
            <a:off x="225305" y="171883"/>
            <a:ext cx="990600" cy="1219200"/>
          </a:xfrm>
          <a:custGeom>
            <a:avLst/>
            <a:gdLst/>
            <a:ahLst/>
            <a:cxnLst/>
            <a:rect l="l" t="t" r="r" b="b"/>
            <a:pathLst>
              <a:path w="1205686" h="1538578">
                <a:moveTo>
                  <a:pt x="0" y="0"/>
                </a:moveTo>
                <a:lnTo>
                  <a:pt x="1205685" y="0"/>
                </a:lnTo>
                <a:lnTo>
                  <a:pt x="1205685" y="1538578"/>
                </a:lnTo>
                <a:lnTo>
                  <a:pt x="0" y="15385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 descr="image.png"/>
          <p:cNvSpPr/>
          <p:nvPr/>
        </p:nvSpPr>
        <p:spPr>
          <a:xfrm>
            <a:off x="871538" y="2114550"/>
            <a:ext cx="7915275" cy="7586662"/>
          </a:xfrm>
          <a:custGeom>
            <a:avLst/>
            <a:gdLst/>
            <a:ahLst/>
            <a:cxnLst/>
            <a:rect l="l" t="t" r="r" b="b"/>
            <a:pathLst>
              <a:path w="7915275" h="7586662">
                <a:moveTo>
                  <a:pt x="0" y="0"/>
                </a:moveTo>
                <a:lnTo>
                  <a:pt x="7915274" y="0"/>
                </a:lnTo>
                <a:lnTo>
                  <a:pt x="7915274" y="7586662"/>
                </a:lnTo>
                <a:lnTo>
                  <a:pt x="0" y="7586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95"/>
            </a:stretch>
          </a:blipFill>
          <a:ln w="19050">
            <a:solidFill>
              <a:srgbClr val="24DCF8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 descr="image.png"/>
          <p:cNvSpPr/>
          <p:nvPr/>
        </p:nvSpPr>
        <p:spPr>
          <a:xfrm>
            <a:off x="9501188" y="2114550"/>
            <a:ext cx="7915275" cy="7586662"/>
          </a:xfrm>
          <a:custGeom>
            <a:avLst/>
            <a:gdLst/>
            <a:ahLst/>
            <a:cxnLst/>
            <a:rect l="l" t="t" r="r" b="b"/>
            <a:pathLst>
              <a:path w="7915275" h="7586662">
                <a:moveTo>
                  <a:pt x="0" y="0"/>
                </a:moveTo>
                <a:lnTo>
                  <a:pt x="7915274" y="0"/>
                </a:lnTo>
                <a:lnTo>
                  <a:pt x="7915274" y="7586662"/>
                </a:lnTo>
                <a:lnTo>
                  <a:pt x="0" y="75866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95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5" name="Group 5"/>
          <p:cNvGrpSpPr/>
          <p:nvPr/>
        </p:nvGrpSpPr>
        <p:grpSpPr>
          <a:xfrm>
            <a:off x="871538" y="1628775"/>
            <a:ext cx="16544925" cy="57150"/>
            <a:chOff x="0" y="0"/>
            <a:chExt cx="22059900" cy="76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059900" cy="76200"/>
            </a:xfrm>
            <a:custGeom>
              <a:avLst/>
              <a:gdLst/>
              <a:ahLst/>
              <a:cxnLst/>
              <a:rect l="l" t="t" r="r" b="b"/>
              <a:pathLst>
                <a:path w="22059900" h="76200">
                  <a:moveTo>
                    <a:pt x="0" y="0"/>
                  </a:moveTo>
                  <a:lnTo>
                    <a:pt x="22059900" y="0"/>
                  </a:lnTo>
                  <a:lnTo>
                    <a:pt x="220599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22D3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 descr="image.png"/>
          <p:cNvSpPr/>
          <p:nvPr/>
        </p:nvSpPr>
        <p:spPr>
          <a:xfrm>
            <a:off x="1184853" y="7365940"/>
            <a:ext cx="257175" cy="300038"/>
          </a:xfrm>
          <a:custGeom>
            <a:avLst/>
            <a:gdLst/>
            <a:ahLst/>
            <a:cxnLst/>
            <a:rect l="l" t="t" r="r" b="b"/>
            <a:pathLst>
              <a:path w="257175" h="300038">
                <a:moveTo>
                  <a:pt x="0" y="0"/>
                </a:moveTo>
                <a:lnTo>
                  <a:pt x="257175" y="0"/>
                </a:lnTo>
                <a:lnTo>
                  <a:pt x="257175" y="300037"/>
                </a:lnTo>
                <a:lnTo>
                  <a:pt x="0" y="300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 descr="image.png"/>
          <p:cNvSpPr/>
          <p:nvPr/>
        </p:nvSpPr>
        <p:spPr>
          <a:xfrm>
            <a:off x="1184853" y="8094621"/>
            <a:ext cx="257175" cy="300038"/>
          </a:xfrm>
          <a:custGeom>
            <a:avLst/>
            <a:gdLst/>
            <a:ahLst/>
            <a:cxnLst/>
            <a:rect l="l" t="t" r="r" b="b"/>
            <a:pathLst>
              <a:path w="257175" h="300038">
                <a:moveTo>
                  <a:pt x="0" y="0"/>
                </a:moveTo>
                <a:lnTo>
                  <a:pt x="257175" y="0"/>
                </a:lnTo>
                <a:lnTo>
                  <a:pt x="257175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 descr="image.png"/>
          <p:cNvSpPr/>
          <p:nvPr/>
        </p:nvSpPr>
        <p:spPr>
          <a:xfrm>
            <a:off x="1184853" y="8823265"/>
            <a:ext cx="257175" cy="300038"/>
          </a:xfrm>
          <a:custGeom>
            <a:avLst/>
            <a:gdLst/>
            <a:ahLst/>
            <a:cxnLst/>
            <a:rect l="l" t="t" r="r" b="b"/>
            <a:pathLst>
              <a:path w="257175" h="300038">
                <a:moveTo>
                  <a:pt x="0" y="0"/>
                </a:moveTo>
                <a:lnTo>
                  <a:pt x="257175" y="0"/>
                </a:lnTo>
                <a:lnTo>
                  <a:pt x="257175" y="300037"/>
                </a:lnTo>
                <a:lnTo>
                  <a:pt x="0" y="300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 descr="image.png"/>
          <p:cNvSpPr/>
          <p:nvPr/>
        </p:nvSpPr>
        <p:spPr>
          <a:xfrm>
            <a:off x="9886950" y="6936581"/>
            <a:ext cx="257175" cy="300038"/>
          </a:xfrm>
          <a:custGeom>
            <a:avLst/>
            <a:gdLst/>
            <a:ahLst/>
            <a:cxnLst/>
            <a:rect l="l" t="t" r="r" b="b"/>
            <a:pathLst>
              <a:path w="257175" h="300038">
                <a:moveTo>
                  <a:pt x="0" y="0"/>
                </a:moveTo>
                <a:lnTo>
                  <a:pt x="257175" y="0"/>
                </a:lnTo>
                <a:lnTo>
                  <a:pt x="257175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 descr="image.png"/>
          <p:cNvSpPr/>
          <p:nvPr/>
        </p:nvSpPr>
        <p:spPr>
          <a:xfrm>
            <a:off x="9886950" y="7665244"/>
            <a:ext cx="257175" cy="300038"/>
          </a:xfrm>
          <a:custGeom>
            <a:avLst/>
            <a:gdLst/>
            <a:ahLst/>
            <a:cxnLst/>
            <a:rect l="l" t="t" r="r" b="b"/>
            <a:pathLst>
              <a:path w="257175" h="300038">
                <a:moveTo>
                  <a:pt x="0" y="0"/>
                </a:moveTo>
                <a:lnTo>
                  <a:pt x="257175" y="0"/>
                </a:lnTo>
                <a:lnTo>
                  <a:pt x="257175" y="300037"/>
                </a:lnTo>
                <a:lnTo>
                  <a:pt x="0" y="300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 descr="image.png"/>
          <p:cNvSpPr/>
          <p:nvPr/>
        </p:nvSpPr>
        <p:spPr>
          <a:xfrm>
            <a:off x="9886950" y="8393906"/>
            <a:ext cx="257175" cy="300038"/>
          </a:xfrm>
          <a:custGeom>
            <a:avLst/>
            <a:gdLst/>
            <a:ahLst/>
            <a:cxnLst/>
            <a:rect l="l" t="t" r="r" b="b"/>
            <a:pathLst>
              <a:path w="257175" h="300038">
                <a:moveTo>
                  <a:pt x="0" y="0"/>
                </a:moveTo>
                <a:lnTo>
                  <a:pt x="257175" y="0"/>
                </a:lnTo>
                <a:lnTo>
                  <a:pt x="257175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796139" y="2541375"/>
            <a:ext cx="5915454" cy="3589744"/>
          </a:xfrm>
          <a:custGeom>
            <a:avLst/>
            <a:gdLst/>
            <a:ahLst/>
            <a:cxnLst/>
            <a:rect l="l" t="t" r="r" b="b"/>
            <a:pathLst>
              <a:path w="5915454" h="3589744">
                <a:moveTo>
                  <a:pt x="0" y="0"/>
                </a:moveTo>
                <a:lnTo>
                  <a:pt x="5915453" y="0"/>
                </a:lnTo>
                <a:lnTo>
                  <a:pt x="5915453" y="3589744"/>
                </a:lnTo>
                <a:lnTo>
                  <a:pt x="0" y="35897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39" r="-439" b="-14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 descr="image.png"/>
          <p:cNvSpPr/>
          <p:nvPr/>
        </p:nvSpPr>
        <p:spPr>
          <a:xfrm>
            <a:off x="10553433" y="2478938"/>
            <a:ext cx="5810774" cy="3378860"/>
          </a:xfrm>
          <a:custGeom>
            <a:avLst/>
            <a:gdLst/>
            <a:ahLst/>
            <a:cxnLst/>
            <a:rect l="l" t="t" r="r" b="b"/>
            <a:pathLst>
              <a:path w="5810774" h="3378860">
                <a:moveTo>
                  <a:pt x="0" y="0"/>
                </a:moveTo>
                <a:lnTo>
                  <a:pt x="5810774" y="0"/>
                </a:lnTo>
                <a:lnTo>
                  <a:pt x="5810774" y="3378861"/>
                </a:lnTo>
                <a:lnTo>
                  <a:pt x="0" y="33788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833"/>
            </a:stretch>
          </a:blipFill>
          <a:ln>
            <a:solidFill>
              <a:srgbClr val="7030A0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1078706" y="6350794"/>
            <a:ext cx="7501052" cy="51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1">
                <a:solidFill>
                  <a:srgbClr val="CBD5E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Era 1.0: Analysis (2012-2022)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86950" y="6193631"/>
            <a:ext cx="7500938" cy="528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Era 2.0: Generation (2023+)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78769" y="7155656"/>
            <a:ext cx="6643802" cy="56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2700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Focus:</a:t>
            </a:r>
            <a:r>
              <a:rPr lang="en-US" sz="2700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Descriptive Analytics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78769" y="7884319"/>
            <a:ext cx="6643802" cy="56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2700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Architecture:</a:t>
            </a:r>
            <a:r>
              <a:rPr lang="en-US" sz="2700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CNNs, RNNs, LSTMs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8769" y="8612981"/>
            <a:ext cx="6643802" cy="56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2700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Output:</a:t>
            </a:r>
            <a:r>
              <a:rPr lang="en-US" sz="2700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Probabilities &amp; Classifications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87012" y="6712744"/>
            <a:ext cx="6643688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2700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Focus:</a:t>
            </a:r>
            <a:r>
              <a:rPr lang="en-US" sz="2700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Content Creation &amp; Action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387012" y="7441406"/>
            <a:ext cx="6643688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2700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Architecture:</a:t>
            </a:r>
            <a:r>
              <a:rPr lang="en-US" sz="2700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Transformers &amp; Diffusion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87012" y="8170069"/>
            <a:ext cx="6643688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2700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Output:</a:t>
            </a:r>
            <a:r>
              <a:rPr lang="en-US" sz="2700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Text, Code, Video, Structures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71537" y="585788"/>
            <a:ext cx="8043863" cy="876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b="1" dirty="0">
                <a:solidFill>
                  <a:srgbClr val="22D3E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Paradigm Shift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871538" y="2153566"/>
            <a:ext cx="16544925" cy="57150"/>
            <a:chOff x="0" y="0"/>
            <a:chExt cx="22059900" cy="76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059900" cy="76200"/>
            </a:xfrm>
            <a:custGeom>
              <a:avLst/>
              <a:gdLst/>
              <a:ahLst/>
              <a:cxnLst/>
              <a:rect l="l" t="t" r="r" b="b"/>
              <a:pathLst>
                <a:path w="22059900" h="76200">
                  <a:moveTo>
                    <a:pt x="0" y="0"/>
                  </a:moveTo>
                  <a:lnTo>
                    <a:pt x="22059900" y="0"/>
                  </a:lnTo>
                  <a:lnTo>
                    <a:pt x="220599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22D3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image.png"/>
          <p:cNvSpPr/>
          <p:nvPr/>
        </p:nvSpPr>
        <p:spPr>
          <a:xfrm>
            <a:off x="611115" y="4834537"/>
            <a:ext cx="282236" cy="306120"/>
          </a:xfrm>
          <a:custGeom>
            <a:avLst/>
            <a:gdLst/>
            <a:ahLst/>
            <a:cxnLst/>
            <a:rect l="l" t="t" r="r" b="b"/>
            <a:pathLst>
              <a:path w="282236" h="306120">
                <a:moveTo>
                  <a:pt x="0" y="0"/>
                </a:moveTo>
                <a:lnTo>
                  <a:pt x="282236" y="0"/>
                </a:lnTo>
                <a:lnTo>
                  <a:pt x="282236" y="306120"/>
                </a:lnTo>
                <a:lnTo>
                  <a:pt x="0" y="306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82" b="-378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 descr="image.png"/>
          <p:cNvSpPr/>
          <p:nvPr/>
        </p:nvSpPr>
        <p:spPr>
          <a:xfrm>
            <a:off x="611115" y="6102749"/>
            <a:ext cx="282236" cy="306120"/>
          </a:xfrm>
          <a:custGeom>
            <a:avLst/>
            <a:gdLst/>
            <a:ahLst/>
            <a:cxnLst/>
            <a:rect l="l" t="t" r="r" b="b"/>
            <a:pathLst>
              <a:path w="282236" h="306120">
                <a:moveTo>
                  <a:pt x="0" y="0"/>
                </a:moveTo>
                <a:lnTo>
                  <a:pt x="282236" y="0"/>
                </a:lnTo>
                <a:lnTo>
                  <a:pt x="282236" y="306120"/>
                </a:lnTo>
                <a:lnTo>
                  <a:pt x="0" y="306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82" b="-378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 descr="image.png"/>
          <p:cNvSpPr/>
          <p:nvPr/>
        </p:nvSpPr>
        <p:spPr>
          <a:xfrm>
            <a:off x="611115" y="7370961"/>
            <a:ext cx="282236" cy="306120"/>
          </a:xfrm>
          <a:custGeom>
            <a:avLst/>
            <a:gdLst/>
            <a:ahLst/>
            <a:cxnLst/>
            <a:rect l="l" t="t" r="r" b="b"/>
            <a:pathLst>
              <a:path w="282236" h="306120">
                <a:moveTo>
                  <a:pt x="0" y="0"/>
                </a:moveTo>
                <a:lnTo>
                  <a:pt x="282236" y="0"/>
                </a:lnTo>
                <a:lnTo>
                  <a:pt x="282236" y="306120"/>
                </a:lnTo>
                <a:lnTo>
                  <a:pt x="0" y="306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82" b="-378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557623" y="3212989"/>
            <a:ext cx="7441074" cy="5097503"/>
          </a:xfrm>
          <a:custGeom>
            <a:avLst/>
            <a:gdLst/>
            <a:ahLst/>
            <a:cxnLst/>
            <a:rect l="l" t="t" r="r" b="b"/>
            <a:pathLst>
              <a:path w="7441074" h="5097503">
                <a:moveTo>
                  <a:pt x="0" y="0"/>
                </a:moveTo>
                <a:lnTo>
                  <a:pt x="7441075" y="0"/>
                </a:lnTo>
                <a:lnTo>
                  <a:pt x="7441075" y="5097504"/>
                </a:lnTo>
                <a:lnTo>
                  <a:pt x="0" y="5097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26" t="-17539" r="-4263" b="-887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9297710" y="256655"/>
            <a:ext cx="1958887" cy="1696886"/>
          </a:xfrm>
          <a:custGeom>
            <a:avLst/>
            <a:gdLst/>
            <a:ahLst/>
            <a:cxnLst/>
            <a:rect l="l" t="t" r="r" b="b"/>
            <a:pathLst>
              <a:path w="1958887" h="1696886">
                <a:moveTo>
                  <a:pt x="0" y="0"/>
                </a:moveTo>
                <a:lnTo>
                  <a:pt x="1958887" y="0"/>
                </a:lnTo>
                <a:lnTo>
                  <a:pt x="1958887" y="1696886"/>
                </a:lnTo>
                <a:lnTo>
                  <a:pt x="0" y="1696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611115" y="3096541"/>
            <a:ext cx="8686595" cy="130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3"/>
              </a:lnSpc>
            </a:pPr>
            <a:r>
              <a:rPr lang="en-US" sz="3723">
                <a:solidFill>
                  <a:srgbClr val="F1F5F9"/>
                </a:solidFill>
                <a:latin typeface="Inter"/>
                <a:ea typeface="Inter"/>
                <a:cs typeface="Inter"/>
                <a:sym typeface="Inter"/>
              </a:rPr>
              <a:t>Moving from "Chatbots" to </a:t>
            </a:r>
            <a:r>
              <a:rPr lang="en-US" sz="3723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"Do-bots"</a:t>
            </a:r>
            <a:r>
              <a:rPr lang="en-US" sz="3723">
                <a:solidFill>
                  <a:srgbClr val="F1F5F9"/>
                </a:solidFill>
                <a:latin typeface="Inter"/>
                <a:ea typeface="Inter"/>
                <a:cs typeface="Inter"/>
                <a:sym typeface="Inter"/>
              </a:rPr>
              <a:t> (Large Action Models).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9907" y="4694976"/>
            <a:ext cx="8137803" cy="1130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0"/>
              </a:lnSpc>
            </a:pPr>
            <a:r>
              <a:rPr lang="en-US" sz="3264" dirty="0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Autonomous Debugging:</a:t>
            </a:r>
            <a:r>
              <a:rPr lang="en-US" sz="3264" b="1" dirty="0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Agents write code, read error </a:t>
            </a:r>
            <a:r>
              <a:rPr lang="en-US" sz="3200" b="1" dirty="0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logs</a:t>
            </a:r>
            <a:r>
              <a:rPr lang="en-US" sz="3264" b="1" dirty="0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, and self-correct.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9907" y="5953663"/>
            <a:ext cx="8137803" cy="1155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3"/>
              </a:lnSpc>
            </a:pPr>
            <a:r>
              <a:rPr lang="en-US" sz="3264" dirty="0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Tool Use:</a:t>
            </a:r>
            <a:r>
              <a:rPr lang="en-US" sz="3264" b="1" dirty="0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Agents use Browsers and APIs (Stripe, Slack, Jira).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9907" y="7231401"/>
            <a:ext cx="8137803" cy="111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5"/>
              </a:lnSpc>
            </a:pPr>
            <a:r>
              <a:rPr lang="en-US" sz="3264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Planning:</a:t>
            </a:r>
            <a:r>
              <a:rPr lang="en-US" sz="3264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Breaking high-level goals into 50+ executable steps.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1115" y="811061"/>
            <a:ext cx="8686594" cy="876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b="1" dirty="0">
                <a:solidFill>
                  <a:srgbClr val="22D3E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#1: The Rise of Agents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714375" y="2048827"/>
            <a:ext cx="16544925" cy="57150"/>
            <a:chOff x="0" y="0"/>
            <a:chExt cx="22059900" cy="76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059900" cy="76200"/>
            </a:xfrm>
            <a:custGeom>
              <a:avLst/>
              <a:gdLst/>
              <a:ahLst/>
              <a:cxnLst/>
              <a:rect l="l" t="t" r="r" b="b"/>
              <a:pathLst>
                <a:path w="22059900" h="76200">
                  <a:moveTo>
                    <a:pt x="0" y="0"/>
                  </a:moveTo>
                  <a:lnTo>
                    <a:pt x="22059900" y="0"/>
                  </a:lnTo>
                  <a:lnTo>
                    <a:pt x="220599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22D3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image.png"/>
          <p:cNvSpPr/>
          <p:nvPr/>
        </p:nvSpPr>
        <p:spPr>
          <a:xfrm>
            <a:off x="9338473" y="4558665"/>
            <a:ext cx="349047" cy="407222"/>
          </a:xfrm>
          <a:custGeom>
            <a:avLst/>
            <a:gdLst/>
            <a:ahLst/>
            <a:cxnLst/>
            <a:rect l="l" t="t" r="r" b="b"/>
            <a:pathLst>
              <a:path w="349047" h="407222">
                <a:moveTo>
                  <a:pt x="0" y="0"/>
                </a:moveTo>
                <a:lnTo>
                  <a:pt x="349047" y="0"/>
                </a:lnTo>
                <a:lnTo>
                  <a:pt x="349047" y="407222"/>
                </a:lnTo>
                <a:lnTo>
                  <a:pt x="0" y="407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 descr="image.png"/>
          <p:cNvSpPr/>
          <p:nvPr/>
        </p:nvSpPr>
        <p:spPr>
          <a:xfrm>
            <a:off x="9328948" y="5856818"/>
            <a:ext cx="349047" cy="407222"/>
          </a:xfrm>
          <a:custGeom>
            <a:avLst/>
            <a:gdLst/>
            <a:ahLst/>
            <a:cxnLst/>
            <a:rect l="l" t="t" r="r" b="b"/>
            <a:pathLst>
              <a:path w="349047" h="407222">
                <a:moveTo>
                  <a:pt x="0" y="0"/>
                </a:moveTo>
                <a:lnTo>
                  <a:pt x="349047" y="0"/>
                </a:lnTo>
                <a:lnTo>
                  <a:pt x="349047" y="407221"/>
                </a:lnTo>
                <a:lnTo>
                  <a:pt x="0" y="4072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 descr="image.png"/>
          <p:cNvSpPr/>
          <p:nvPr/>
        </p:nvSpPr>
        <p:spPr>
          <a:xfrm>
            <a:off x="9338473" y="7092714"/>
            <a:ext cx="349047" cy="407222"/>
          </a:xfrm>
          <a:custGeom>
            <a:avLst/>
            <a:gdLst/>
            <a:ahLst/>
            <a:cxnLst/>
            <a:rect l="l" t="t" r="r" b="b"/>
            <a:pathLst>
              <a:path w="349047" h="407222">
                <a:moveTo>
                  <a:pt x="0" y="0"/>
                </a:moveTo>
                <a:lnTo>
                  <a:pt x="349047" y="0"/>
                </a:lnTo>
                <a:lnTo>
                  <a:pt x="349047" y="407222"/>
                </a:lnTo>
                <a:lnTo>
                  <a:pt x="0" y="407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582207" y="3408474"/>
            <a:ext cx="8262436" cy="4770214"/>
          </a:xfrm>
          <a:custGeom>
            <a:avLst/>
            <a:gdLst/>
            <a:ahLst/>
            <a:cxnLst/>
            <a:rect l="l" t="t" r="r" b="b"/>
            <a:pathLst>
              <a:path w="8262436" h="4770214">
                <a:moveTo>
                  <a:pt x="0" y="0"/>
                </a:moveTo>
                <a:lnTo>
                  <a:pt x="8262436" y="0"/>
                </a:lnTo>
                <a:lnTo>
                  <a:pt x="8262436" y="4770214"/>
                </a:lnTo>
                <a:lnTo>
                  <a:pt x="0" y="4770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187" r="-928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0563820" y="235537"/>
            <a:ext cx="1902639" cy="1586325"/>
          </a:xfrm>
          <a:custGeom>
            <a:avLst/>
            <a:gdLst/>
            <a:ahLst/>
            <a:cxnLst/>
            <a:rect l="l" t="t" r="r" b="b"/>
            <a:pathLst>
              <a:path w="1902639" h="1586325">
                <a:moveTo>
                  <a:pt x="0" y="0"/>
                </a:moveTo>
                <a:lnTo>
                  <a:pt x="1902639" y="0"/>
                </a:lnTo>
                <a:lnTo>
                  <a:pt x="1902639" y="1586326"/>
                </a:lnTo>
                <a:lnTo>
                  <a:pt x="0" y="1586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9378723" y="2963227"/>
            <a:ext cx="8364311" cy="1155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4"/>
              </a:lnSpc>
            </a:pPr>
            <a:r>
              <a:rPr lang="en-US" sz="3549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The end of text-only models. AI now sees and hears.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6946" y="4511040"/>
            <a:ext cx="7816088" cy="104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6"/>
              </a:lnSpc>
            </a:pPr>
            <a:r>
              <a:rPr lang="en-US" sz="3099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Video Understanding:</a:t>
            </a:r>
            <a:r>
              <a:rPr lang="en-US" sz="3099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Analyzing security footage or medical scans in real-time.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6946" y="5801677"/>
            <a:ext cx="7816088" cy="94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1"/>
              </a:lnSpc>
            </a:pPr>
            <a:r>
              <a:rPr lang="en-US" sz="3099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Audio-to-Code:</a:t>
            </a:r>
            <a:r>
              <a:rPr lang="en-US" sz="3099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Describing a function verbally and getting python code.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6946" y="6978015"/>
            <a:ext cx="7816088" cy="1662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2"/>
              </a:lnSpc>
            </a:pPr>
            <a:r>
              <a:rPr lang="en-US" sz="3099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Unified Training:</a:t>
            </a:r>
            <a:r>
              <a:rPr lang="en-US" sz="3099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Training on pixel + text tokens simultaneously (Gemini 1.5, GPT-4o).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4375" y="734377"/>
            <a:ext cx="9849445" cy="876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b="1" dirty="0">
                <a:solidFill>
                  <a:srgbClr val="22D3E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#2: Native Multimodality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81112" y="3113722"/>
            <a:ext cx="6353109" cy="5593160"/>
          </a:xfrm>
          <a:custGeom>
            <a:avLst/>
            <a:gdLst/>
            <a:ahLst/>
            <a:cxnLst/>
            <a:rect l="l" t="t" r="r" b="b"/>
            <a:pathLst>
              <a:path w="6353109" h="5593160">
                <a:moveTo>
                  <a:pt x="0" y="0"/>
                </a:moveTo>
                <a:lnTo>
                  <a:pt x="6353110" y="0"/>
                </a:lnTo>
                <a:lnTo>
                  <a:pt x="6353110" y="5593160"/>
                </a:lnTo>
                <a:lnTo>
                  <a:pt x="0" y="5593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793" b="-6793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871538" y="1945521"/>
            <a:ext cx="16544925" cy="57150"/>
            <a:chOff x="0" y="0"/>
            <a:chExt cx="22059900" cy="76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059900" cy="76200"/>
            </a:xfrm>
            <a:custGeom>
              <a:avLst/>
              <a:gdLst/>
              <a:ahLst/>
              <a:cxnLst/>
              <a:rect l="l" t="t" r="r" b="b"/>
              <a:pathLst>
                <a:path w="22059900" h="76200">
                  <a:moveTo>
                    <a:pt x="0" y="0"/>
                  </a:moveTo>
                  <a:lnTo>
                    <a:pt x="22059900" y="0"/>
                  </a:lnTo>
                  <a:lnTo>
                    <a:pt x="220599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22D3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image.png"/>
          <p:cNvSpPr/>
          <p:nvPr/>
        </p:nvSpPr>
        <p:spPr>
          <a:xfrm>
            <a:off x="8478679" y="4517271"/>
            <a:ext cx="257175" cy="300038"/>
          </a:xfrm>
          <a:custGeom>
            <a:avLst/>
            <a:gdLst/>
            <a:ahLst/>
            <a:cxnLst/>
            <a:rect l="l" t="t" r="r" b="b"/>
            <a:pathLst>
              <a:path w="257175" h="300038">
                <a:moveTo>
                  <a:pt x="0" y="0"/>
                </a:moveTo>
                <a:lnTo>
                  <a:pt x="257175" y="0"/>
                </a:lnTo>
                <a:lnTo>
                  <a:pt x="257175" y="300037"/>
                </a:lnTo>
                <a:lnTo>
                  <a:pt x="0" y="300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 descr="image.png"/>
          <p:cNvSpPr/>
          <p:nvPr/>
        </p:nvSpPr>
        <p:spPr>
          <a:xfrm>
            <a:off x="8478679" y="5760283"/>
            <a:ext cx="257175" cy="300038"/>
          </a:xfrm>
          <a:custGeom>
            <a:avLst/>
            <a:gdLst/>
            <a:ahLst/>
            <a:cxnLst/>
            <a:rect l="l" t="t" r="r" b="b"/>
            <a:pathLst>
              <a:path w="257175" h="300038">
                <a:moveTo>
                  <a:pt x="0" y="0"/>
                </a:moveTo>
                <a:lnTo>
                  <a:pt x="257175" y="0"/>
                </a:lnTo>
                <a:lnTo>
                  <a:pt x="257175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 descr="image.png"/>
          <p:cNvSpPr/>
          <p:nvPr/>
        </p:nvSpPr>
        <p:spPr>
          <a:xfrm>
            <a:off x="8478679" y="7003296"/>
            <a:ext cx="257175" cy="300038"/>
          </a:xfrm>
          <a:custGeom>
            <a:avLst/>
            <a:gdLst/>
            <a:ahLst/>
            <a:cxnLst/>
            <a:rect l="l" t="t" r="r" b="b"/>
            <a:pathLst>
              <a:path w="257175" h="300038">
                <a:moveTo>
                  <a:pt x="0" y="0"/>
                </a:moveTo>
                <a:lnTo>
                  <a:pt x="257175" y="0"/>
                </a:lnTo>
                <a:lnTo>
                  <a:pt x="257175" y="300037"/>
                </a:lnTo>
                <a:lnTo>
                  <a:pt x="0" y="300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1521162" y="257175"/>
            <a:ext cx="1469271" cy="1469271"/>
          </a:xfrm>
          <a:custGeom>
            <a:avLst/>
            <a:gdLst/>
            <a:ahLst/>
            <a:cxnLst/>
            <a:rect l="l" t="t" r="r" b="b"/>
            <a:pathLst>
              <a:path w="1469271" h="1469271">
                <a:moveTo>
                  <a:pt x="0" y="0"/>
                </a:moveTo>
                <a:lnTo>
                  <a:pt x="1469271" y="0"/>
                </a:lnTo>
                <a:lnTo>
                  <a:pt x="1469271" y="1469271"/>
                </a:lnTo>
                <a:lnTo>
                  <a:pt x="0" y="14692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8316754" y="2888496"/>
            <a:ext cx="9099709" cy="1199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3"/>
              </a:lnSpc>
            </a:pPr>
            <a:r>
              <a:rPr lang="en-US" sz="3549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Processing data locally to solve the</a:t>
            </a:r>
          </a:p>
          <a:p>
            <a:pPr algn="l">
              <a:lnSpc>
                <a:spcPts val="4863"/>
              </a:lnSpc>
            </a:pPr>
            <a:r>
              <a:rPr lang="en-US" sz="3549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“cloud bottleneck”.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13177" y="4374396"/>
            <a:ext cx="8503286" cy="107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3099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Zero Latency (</a:t>
            </a:r>
            <a:r>
              <a:rPr lang="en-US" sz="3099">
                <a:solidFill>
                  <a:srgbClr val="F9C423"/>
                </a:solidFill>
                <a:latin typeface="Inter"/>
                <a:ea typeface="Inter"/>
                <a:cs typeface="Inter"/>
                <a:sym typeface="Inter"/>
              </a:rPr>
              <a:t>&lt; 5ms</a:t>
            </a:r>
            <a:r>
              <a:rPr lang="en-US" sz="3099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):</a:t>
            </a:r>
            <a:r>
              <a:rPr lang="en-US" sz="3099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Critical for autonomous driving &amp; robotics.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13177" y="5617408"/>
            <a:ext cx="8503286" cy="107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3099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Federated Learning:</a:t>
            </a:r>
            <a:r>
              <a:rPr lang="en-US" sz="3099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Training models across devices without sharing raw data.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13177" y="6860421"/>
            <a:ext cx="8503286" cy="107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3099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Hardware:</a:t>
            </a:r>
            <a:r>
              <a:rPr lang="en-US" sz="3099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Specialized NPUs (Neural Processing Units) in smartphones.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3326" y="726321"/>
            <a:ext cx="10947836" cy="876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b="1" dirty="0">
                <a:solidFill>
                  <a:srgbClr val="22D3E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Trend #3: Edge AI &amp; </a:t>
            </a:r>
            <a:r>
              <a:rPr lang="en-US" sz="5799" b="1" dirty="0" err="1">
                <a:solidFill>
                  <a:srgbClr val="22D3E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TinyML</a:t>
            </a:r>
            <a:endParaRPr lang="en-US" sz="5799" b="1" dirty="0">
              <a:solidFill>
                <a:srgbClr val="22D3E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871538" y="1628775"/>
            <a:ext cx="16544925" cy="57150"/>
            <a:chOff x="0" y="0"/>
            <a:chExt cx="22059900" cy="76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059900" cy="76200"/>
            </a:xfrm>
            <a:custGeom>
              <a:avLst/>
              <a:gdLst/>
              <a:ahLst/>
              <a:cxnLst/>
              <a:rect l="l" t="t" r="r" b="b"/>
              <a:pathLst>
                <a:path w="22059900" h="76200">
                  <a:moveTo>
                    <a:pt x="0" y="0"/>
                  </a:moveTo>
                  <a:lnTo>
                    <a:pt x="22059900" y="0"/>
                  </a:lnTo>
                  <a:lnTo>
                    <a:pt x="220599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22D3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image.png"/>
          <p:cNvSpPr/>
          <p:nvPr/>
        </p:nvSpPr>
        <p:spPr>
          <a:xfrm>
            <a:off x="566618" y="5050631"/>
            <a:ext cx="278687" cy="300038"/>
          </a:xfrm>
          <a:custGeom>
            <a:avLst/>
            <a:gdLst/>
            <a:ahLst/>
            <a:cxnLst/>
            <a:rect l="l" t="t" r="r" b="b"/>
            <a:pathLst>
              <a:path w="278687" h="300038">
                <a:moveTo>
                  <a:pt x="0" y="0"/>
                </a:moveTo>
                <a:lnTo>
                  <a:pt x="278688" y="0"/>
                </a:lnTo>
                <a:lnTo>
                  <a:pt x="278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182" b="-418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 descr="image.png"/>
          <p:cNvSpPr/>
          <p:nvPr/>
        </p:nvSpPr>
        <p:spPr>
          <a:xfrm>
            <a:off x="566618" y="6293644"/>
            <a:ext cx="278687" cy="300038"/>
          </a:xfrm>
          <a:custGeom>
            <a:avLst/>
            <a:gdLst/>
            <a:ahLst/>
            <a:cxnLst/>
            <a:rect l="l" t="t" r="r" b="b"/>
            <a:pathLst>
              <a:path w="278687" h="300038">
                <a:moveTo>
                  <a:pt x="0" y="0"/>
                </a:moveTo>
                <a:lnTo>
                  <a:pt x="278688" y="0"/>
                </a:lnTo>
                <a:lnTo>
                  <a:pt x="278688" y="300037"/>
                </a:lnTo>
                <a:lnTo>
                  <a:pt x="0" y="300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182" b="-418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 descr="image.png"/>
          <p:cNvSpPr/>
          <p:nvPr/>
        </p:nvSpPr>
        <p:spPr>
          <a:xfrm>
            <a:off x="566618" y="7536656"/>
            <a:ext cx="278687" cy="300038"/>
          </a:xfrm>
          <a:custGeom>
            <a:avLst/>
            <a:gdLst/>
            <a:ahLst/>
            <a:cxnLst/>
            <a:rect l="l" t="t" r="r" b="b"/>
            <a:pathLst>
              <a:path w="278687" h="300038">
                <a:moveTo>
                  <a:pt x="0" y="0"/>
                </a:moveTo>
                <a:lnTo>
                  <a:pt x="278688" y="0"/>
                </a:lnTo>
                <a:lnTo>
                  <a:pt x="278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182" b="-418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584662" y="3142362"/>
            <a:ext cx="7831801" cy="5503734"/>
          </a:xfrm>
          <a:custGeom>
            <a:avLst/>
            <a:gdLst/>
            <a:ahLst/>
            <a:cxnLst/>
            <a:rect l="l" t="t" r="r" b="b"/>
            <a:pathLst>
              <a:path w="7831801" h="5503734">
                <a:moveTo>
                  <a:pt x="0" y="0"/>
                </a:moveTo>
                <a:lnTo>
                  <a:pt x="7831800" y="0"/>
                </a:lnTo>
                <a:lnTo>
                  <a:pt x="7831800" y="5503733"/>
                </a:lnTo>
                <a:lnTo>
                  <a:pt x="0" y="5503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509" r="-1150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566618" y="3440906"/>
            <a:ext cx="8577382" cy="1032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2"/>
              </a:lnSpc>
            </a:pPr>
            <a:r>
              <a:rPr lang="en-US" sz="3549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Accelerating discovery in biology and materials.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8511" y="4998244"/>
            <a:ext cx="8035489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4"/>
              </a:lnSpc>
            </a:pPr>
            <a:r>
              <a:rPr lang="en-US" sz="3099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AlphaFold 3:</a:t>
            </a:r>
            <a:r>
              <a:rPr lang="en-US" sz="3099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Predicting the structure of almost all biological molecules.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8511" y="6241256"/>
            <a:ext cx="8035489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4"/>
              </a:lnSpc>
            </a:pPr>
            <a:r>
              <a:rPr lang="en-US" sz="3099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GNoME:</a:t>
            </a:r>
            <a:r>
              <a:rPr lang="en-US" sz="3099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Discovering 2.2 million new crystals/materials for battery tech.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8511" y="7484269"/>
            <a:ext cx="8035489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4"/>
              </a:lnSpc>
            </a:pPr>
            <a:r>
              <a:rPr lang="en-US" sz="3099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Weather Forecasting:</a:t>
            </a:r>
            <a:r>
              <a:rPr lang="en-US" sz="3099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GraphCast outperforming traditional supercomputers.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1538" y="585788"/>
            <a:ext cx="9212104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b="1">
                <a:solidFill>
                  <a:srgbClr val="22D3E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Trend #4: AI for Science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 descr="image.png"/>
          <p:cNvSpPr/>
          <p:nvPr/>
        </p:nvSpPr>
        <p:spPr>
          <a:xfrm>
            <a:off x="902381" y="3944700"/>
            <a:ext cx="8517391" cy="1951065"/>
          </a:xfrm>
          <a:custGeom>
            <a:avLst/>
            <a:gdLst/>
            <a:ahLst/>
            <a:cxnLst/>
            <a:rect l="l" t="t" r="r" b="b"/>
            <a:pathLst>
              <a:path w="8517391" h="1951065">
                <a:moveTo>
                  <a:pt x="0" y="0"/>
                </a:moveTo>
                <a:lnTo>
                  <a:pt x="8517391" y="0"/>
                </a:lnTo>
                <a:lnTo>
                  <a:pt x="8517391" y="1951065"/>
                </a:lnTo>
                <a:lnTo>
                  <a:pt x="0" y="1951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01" r="-180" b="-240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 descr="image.png"/>
          <p:cNvSpPr/>
          <p:nvPr/>
        </p:nvSpPr>
        <p:spPr>
          <a:xfrm>
            <a:off x="626609" y="6429165"/>
            <a:ext cx="8793164" cy="2204736"/>
          </a:xfrm>
          <a:custGeom>
            <a:avLst/>
            <a:gdLst/>
            <a:ahLst/>
            <a:cxnLst/>
            <a:rect l="l" t="t" r="r" b="b"/>
            <a:pathLst>
              <a:path w="8793164" h="2204736">
                <a:moveTo>
                  <a:pt x="0" y="0"/>
                </a:moveTo>
                <a:lnTo>
                  <a:pt x="8793163" y="0"/>
                </a:lnTo>
                <a:lnTo>
                  <a:pt x="8793163" y="2204735"/>
                </a:lnTo>
                <a:lnTo>
                  <a:pt x="0" y="22047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45" t="-2345" r="-363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871538" y="1628775"/>
            <a:ext cx="16544925" cy="57150"/>
            <a:chOff x="0" y="0"/>
            <a:chExt cx="22059900" cy="76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059900" cy="76200"/>
            </a:xfrm>
            <a:custGeom>
              <a:avLst/>
              <a:gdLst/>
              <a:ahLst/>
              <a:cxnLst/>
              <a:rect l="l" t="t" r="r" b="b"/>
              <a:pathLst>
                <a:path w="22059900" h="76200">
                  <a:moveTo>
                    <a:pt x="0" y="0"/>
                  </a:moveTo>
                  <a:lnTo>
                    <a:pt x="22059900" y="0"/>
                  </a:lnTo>
                  <a:lnTo>
                    <a:pt x="220599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22D3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/>
          <p:cNvSpPr/>
          <p:nvPr/>
        </p:nvSpPr>
        <p:spPr>
          <a:xfrm>
            <a:off x="7396817" y="4142076"/>
            <a:ext cx="1383172" cy="1556312"/>
          </a:xfrm>
          <a:custGeom>
            <a:avLst/>
            <a:gdLst/>
            <a:ahLst/>
            <a:cxnLst/>
            <a:rect l="l" t="t" r="r" b="b"/>
            <a:pathLst>
              <a:path w="1383172" h="1556312">
                <a:moveTo>
                  <a:pt x="0" y="0"/>
                </a:moveTo>
                <a:lnTo>
                  <a:pt x="1383172" y="0"/>
                </a:lnTo>
                <a:lnTo>
                  <a:pt x="1383172" y="1556312"/>
                </a:lnTo>
                <a:lnTo>
                  <a:pt x="0" y="1556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7627270" y="6682049"/>
            <a:ext cx="1508468" cy="1508468"/>
          </a:xfrm>
          <a:custGeom>
            <a:avLst/>
            <a:gdLst/>
            <a:ahLst/>
            <a:cxnLst/>
            <a:rect l="l" t="t" r="r" b="b"/>
            <a:pathLst>
              <a:path w="1508468" h="1508468">
                <a:moveTo>
                  <a:pt x="0" y="0"/>
                </a:moveTo>
                <a:lnTo>
                  <a:pt x="1508468" y="0"/>
                </a:lnTo>
                <a:lnTo>
                  <a:pt x="1508468" y="1508467"/>
                </a:lnTo>
                <a:lnTo>
                  <a:pt x="0" y="15084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0620375" y="2947599"/>
            <a:ext cx="6306396" cy="5447150"/>
          </a:xfrm>
          <a:custGeom>
            <a:avLst/>
            <a:gdLst/>
            <a:ahLst/>
            <a:cxnLst/>
            <a:rect l="l" t="t" r="r" b="b"/>
            <a:pathLst>
              <a:path w="6306396" h="5447150">
                <a:moveTo>
                  <a:pt x="0" y="0"/>
                </a:moveTo>
                <a:lnTo>
                  <a:pt x="6306396" y="0"/>
                </a:lnTo>
                <a:lnTo>
                  <a:pt x="6306396" y="5447150"/>
                </a:lnTo>
                <a:lnTo>
                  <a:pt x="0" y="5447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626609" y="2870093"/>
            <a:ext cx="10984492" cy="52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1"/>
              </a:lnSpc>
            </a:pPr>
            <a:r>
              <a:rPr lang="en-US" sz="3513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Trust is the barrier to adoption in Law &amp; Medicine.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0444" y="4184559"/>
            <a:ext cx="4027677" cy="494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1"/>
              </a:lnSpc>
            </a:pPr>
            <a:r>
              <a:rPr lang="en-US" sz="3182" b="1">
                <a:solidFill>
                  <a:srgbClr val="F8717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Black Box Risk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0444" y="4737626"/>
            <a:ext cx="7569544" cy="889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7"/>
              </a:lnSpc>
            </a:pPr>
            <a:r>
              <a:rPr lang="en-US" sz="2720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High accuracy, zero transparency. </a:t>
            </a:r>
          </a:p>
          <a:p>
            <a:pPr algn="l">
              <a:lnSpc>
                <a:spcPts val="3537"/>
              </a:lnSpc>
            </a:pPr>
            <a:r>
              <a:rPr lang="en-US" sz="2720" b="1" i="1">
                <a:solidFill>
                  <a:srgbClr val="F1F5F9"/>
                </a:solidFill>
                <a:latin typeface="Inter Medium Italics"/>
                <a:ea typeface="Inter Medium Italics"/>
                <a:cs typeface="Inter Medium Italics"/>
                <a:sym typeface="Inter Medium Italics"/>
              </a:rPr>
              <a:t>"Loan Denied." (Why?)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4646" y="6686623"/>
            <a:ext cx="4972991" cy="50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6"/>
              </a:lnSpc>
            </a:pPr>
            <a:r>
              <a:rPr lang="en-US" sz="3285" b="1">
                <a:solidFill>
                  <a:srgbClr val="4ADE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Glass Box Solution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4646" y="7248689"/>
            <a:ext cx="7814628" cy="907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1"/>
              </a:lnSpc>
            </a:pPr>
            <a:r>
              <a:rPr lang="en-US" sz="2808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Using SHAP values and saliency maps. </a:t>
            </a:r>
          </a:p>
          <a:p>
            <a:pPr algn="l">
              <a:lnSpc>
                <a:spcPts val="3651"/>
              </a:lnSpc>
            </a:pPr>
            <a:r>
              <a:rPr lang="en-US" sz="2808" b="1" i="1">
                <a:solidFill>
                  <a:srgbClr val="F1F5F9"/>
                </a:solidFill>
                <a:latin typeface="Inter Medium Italics"/>
                <a:ea typeface="Inter Medium Italics"/>
                <a:cs typeface="Inter Medium Italics"/>
                <a:sym typeface="Inter Medium Italics"/>
              </a:rPr>
              <a:t>"Denied due to debt-to-income ratio."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1538" y="585788"/>
            <a:ext cx="11412141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b="1">
                <a:solidFill>
                  <a:srgbClr val="22D3E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Trend #5: Explainable AI (XAI)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871538" y="1628775"/>
            <a:ext cx="16544925" cy="57150"/>
            <a:chOff x="0" y="0"/>
            <a:chExt cx="22059900" cy="76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059900" cy="76200"/>
            </a:xfrm>
            <a:custGeom>
              <a:avLst/>
              <a:gdLst/>
              <a:ahLst/>
              <a:cxnLst/>
              <a:rect l="l" t="t" r="r" b="b"/>
              <a:pathLst>
                <a:path w="22059900" h="76200">
                  <a:moveTo>
                    <a:pt x="0" y="0"/>
                  </a:moveTo>
                  <a:lnTo>
                    <a:pt x="22059900" y="0"/>
                  </a:lnTo>
                  <a:lnTo>
                    <a:pt x="220599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22D3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image.png"/>
          <p:cNvSpPr/>
          <p:nvPr/>
        </p:nvSpPr>
        <p:spPr>
          <a:xfrm>
            <a:off x="8643257" y="4669155"/>
            <a:ext cx="278274" cy="300038"/>
          </a:xfrm>
          <a:custGeom>
            <a:avLst/>
            <a:gdLst/>
            <a:ahLst/>
            <a:cxnLst/>
            <a:rect l="l" t="t" r="r" b="b"/>
            <a:pathLst>
              <a:path w="278274" h="300038">
                <a:moveTo>
                  <a:pt x="0" y="0"/>
                </a:moveTo>
                <a:lnTo>
                  <a:pt x="278274" y="0"/>
                </a:lnTo>
                <a:lnTo>
                  <a:pt x="278274" y="300037"/>
                </a:lnTo>
                <a:lnTo>
                  <a:pt x="0" y="300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102" b="-410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 descr="image.png"/>
          <p:cNvSpPr/>
          <p:nvPr/>
        </p:nvSpPr>
        <p:spPr>
          <a:xfrm>
            <a:off x="8643257" y="5912167"/>
            <a:ext cx="278274" cy="300038"/>
          </a:xfrm>
          <a:custGeom>
            <a:avLst/>
            <a:gdLst/>
            <a:ahLst/>
            <a:cxnLst/>
            <a:rect l="l" t="t" r="r" b="b"/>
            <a:pathLst>
              <a:path w="278274" h="300038">
                <a:moveTo>
                  <a:pt x="0" y="0"/>
                </a:moveTo>
                <a:lnTo>
                  <a:pt x="278274" y="0"/>
                </a:lnTo>
                <a:lnTo>
                  <a:pt x="278274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102" b="-410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 descr="image.png"/>
          <p:cNvSpPr/>
          <p:nvPr/>
        </p:nvSpPr>
        <p:spPr>
          <a:xfrm>
            <a:off x="8643257" y="7155180"/>
            <a:ext cx="278274" cy="300038"/>
          </a:xfrm>
          <a:custGeom>
            <a:avLst/>
            <a:gdLst/>
            <a:ahLst/>
            <a:cxnLst/>
            <a:rect l="l" t="t" r="r" b="b"/>
            <a:pathLst>
              <a:path w="278274" h="300038">
                <a:moveTo>
                  <a:pt x="0" y="0"/>
                </a:moveTo>
                <a:lnTo>
                  <a:pt x="278274" y="0"/>
                </a:lnTo>
                <a:lnTo>
                  <a:pt x="278274" y="300037"/>
                </a:lnTo>
                <a:lnTo>
                  <a:pt x="0" y="300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102" b="-410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2056642" y="3250406"/>
            <a:ext cx="5278383" cy="4836319"/>
          </a:xfrm>
          <a:custGeom>
            <a:avLst/>
            <a:gdLst/>
            <a:ahLst/>
            <a:cxnLst/>
            <a:rect l="l" t="t" r="r" b="b"/>
            <a:pathLst>
              <a:path w="5278383" h="4836319">
                <a:moveTo>
                  <a:pt x="0" y="0"/>
                </a:moveTo>
                <a:lnTo>
                  <a:pt x="5278383" y="0"/>
                </a:lnTo>
                <a:lnTo>
                  <a:pt x="5278383" y="4836319"/>
                </a:lnTo>
                <a:lnTo>
                  <a:pt x="0" y="4836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8426223" y="3415903"/>
            <a:ext cx="8718096" cy="612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7"/>
              </a:lnSpc>
            </a:pPr>
            <a:r>
              <a:rPr lang="en-US" sz="3424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From Coder to </a:t>
            </a:r>
            <a:r>
              <a:rPr lang="en-US" sz="3424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System Architect</a:t>
            </a:r>
            <a:r>
              <a:rPr lang="en-US" sz="3424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97634" y="4330303"/>
            <a:ext cx="8146686" cy="117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Flow Engineering:</a:t>
            </a:r>
            <a:r>
              <a:rPr lang="en-US" sz="3199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Designing the logic flow of agents (not just prompting).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97634" y="5573316"/>
            <a:ext cx="8418828" cy="117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Data Curation:</a:t>
            </a:r>
            <a:r>
              <a:rPr lang="en-US" sz="3199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"Data-Centric AI" - Synthetic data generation.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97634" y="6816328"/>
            <a:ext cx="8146686" cy="117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Eval &amp; Testing:</a:t>
            </a:r>
            <a:r>
              <a:rPr lang="en-US" sz="3199" b="1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Building benchmarks for hallucinations.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1536" y="585788"/>
            <a:ext cx="8729663" cy="876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b="1" dirty="0">
                <a:solidFill>
                  <a:srgbClr val="22D3E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New Professional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 descr="image.png"/>
          <p:cNvSpPr/>
          <p:nvPr/>
        </p:nvSpPr>
        <p:spPr>
          <a:xfrm>
            <a:off x="1028700" y="7289006"/>
            <a:ext cx="8170606" cy="1413782"/>
          </a:xfrm>
          <a:custGeom>
            <a:avLst/>
            <a:gdLst/>
            <a:ahLst/>
            <a:cxnLst/>
            <a:rect l="l" t="t" r="r" b="b"/>
            <a:pathLst>
              <a:path w="8170606" h="1413782">
                <a:moveTo>
                  <a:pt x="0" y="0"/>
                </a:moveTo>
                <a:lnTo>
                  <a:pt x="8170606" y="0"/>
                </a:lnTo>
                <a:lnTo>
                  <a:pt x="8170606" y="1413782"/>
                </a:lnTo>
                <a:lnTo>
                  <a:pt x="0" y="1413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266" r="-36266" b="-1318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871538" y="1628775"/>
            <a:ext cx="16544925" cy="57150"/>
            <a:chOff x="0" y="0"/>
            <a:chExt cx="22059900" cy="76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059900" cy="76200"/>
            </a:xfrm>
            <a:custGeom>
              <a:avLst/>
              <a:gdLst/>
              <a:ahLst/>
              <a:cxnLst/>
              <a:rect l="l" t="t" r="r" b="b"/>
              <a:pathLst>
                <a:path w="22059900" h="76200">
                  <a:moveTo>
                    <a:pt x="0" y="0"/>
                  </a:moveTo>
                  <a:lnTo>
                    <a:pt x="22059900" y="0"/>
                  </a:lnTo>
                  <a:lnTo>
                    <a:pt x="220599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22D3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400" y="3407569"/>
            <a:ext cx="3893629" cy="4114800"/>
          </a:xfrm>
          <a:custGeom>
            <a:avLst/>
            <a:gdLst/>
            <a:ahLst/>
            <a:cxnLst/>
            <a:rect l="l" t="t" r="r" b="b"/>
            <a:pathLst>
              <a:path w="3893629" h="4114800">
                <a:moveTo>
                  <a:pt x="0" y="0"/>
                </a:moveTo>
                <a:lnTo>
                  <a:pt x="3893629" y="0"/>
                </a:lnTo>
                <a:lnTo>
                  <a:pt x="38936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284031" y="2431256"/>
            <a:ext cx="9613106" cy="486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89"/>
              </a:lnSpc>
            </a:pPr>
            <a:r>
              <a:rPr lang="en-US" sz="3324" dirty="0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Case Study:</a:t>
            </a:r>
            <a:r>
              <a:rPr lang="en-US" sz="3324" b="1" dirty="0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 DeepMind &amp; Google Data Centers.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7294" y="3421856"/>
            <a:ext cx="4507706" cy="1952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329"/>
              </a:lnSpc>
            </a:pPr>
            <a:r>
              <a:rPr lang="en-US" sz="12774" dirty="0">
                <a:solidFill>
                  <a:srgbClr val="4ADE80"/>
                </a:solidFill>
                <a:latin typeface="Inter"/>
                <a:ea typeface="Inter"/>
                <a:cs typeface="Inter"/>
                <a:sym typeface="Inter"/>
              </a:rPr>
              <a:t>40%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7294" y="5145881"/>
            <a:ext cx="6488905" cy="638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69"/>
              </a:lnSpc>
            </a:pPr>
            <a:r>
              <a:rPr lang="en-US" sz="4224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Reduction in Energy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7294" y="6050756"/>
            <a:ext cx="961310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874" b="1" dirty="0">
                <a:solidFill>
                  <a:srgbClr val="F1F5F9"/>
                </a:solidFill>
                <a:latin typeface="Inter Medium"/>
                <a:ea typeface="Inter Medium"/>
                <a:cs typeface="Inter Medium"/>
                <a:sym typeface="Inter Medium"/>
              </a:rPr>
              <a:t>Achieved via Reinforcement Learning control systems.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000" y="7403306"/>
            <a:ext cx="8043862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</a:pPr>
            <a:r>
              <a:rPr lang="en-US" sz="2649" dirty="0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Goal:</a:t>
            </a:r>
            <a:r>
              <a:rPr lang="en-US" sz="2649" b="1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 Net Zero Compute by optimizing model architecture (pruning/quantization) to reduce carbon footprint.</a:t>
            </a:r>
          </a:p>
          <a:p>
            <a:pPr algn="l">
              <a:lnSpc>
                <a:spcPts val="3179"/>
              </a:lnSpc>
            </a:pPr>
            <a:endParaRPr lang="en-US" sz="2649" b="1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1536" y="585788"/>
            <a:ext cx="6824663" cy="876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b="1" dirty="0">
                <a:solidFill>
                  <a:srgbClr val="22D3E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Impact: Green AI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496</Words>
  <Application>Microsoft Office PowerPoint</Application>
  <PresentationFormat>Custom</PresentationFormat>
  <Paragraphs>78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Montserrat Bold</vt:lpstr>
      <vt:lpstr>Inter</vt:lpstr>
      <vt:lpstr>Inter Medium</vt:lpstr>
      <vt:lpstr>Calibri</vt:lpstr>
      <vt:lpstr>Arial</vt:lpstr>
      <vt:lpstr>Inter Bold</vt:lpstr>
      <vt:lpstr>Inter Medium Italics</vt:lpstr>
      <vt:lpstr>JetBrains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Session 2026 - Canvas Format.pptx</dc:title>
  <cp:lastModifiedBy>S Abishek</cp:lastModifiedBy>
  <cp:revision>2</cp:revision>
  <dcterms:created xsi:type="dcterms:W3CDTF">2006-08-16T00:00:00Z</dcterms:created>
  <dcterms:modified xsi:type="dcterms:W3CDTF">2026-01-17T11:18:57Z</dcterms:modified>
  <dc:identifier>DAG-qcQwWQY</dc:identifier>
</cp:coreProperties>
</file>